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4"/>
  </p:handoutMasterIdLst>
  <p:sldIdLst>
    <p:sldId id="292" r:id="rId2"/>
    <p:sldId id="278" r:id="rId3"/>
    <p:sldId id="256" r:id="rId4"/>
    <p:sldId id="261" r:id="rId5"/>
    <p:sldId id="258" r:id="rId6"/>
    <p:sldId id="265" r:id="rId7"/>
    <p:sldId id="263" r:id="rId8"/>
    <p:sldId id="277" r:id="rId9"/>
    <p:sldId id="268" r:id="rId10"/>
    <p:sldId id="267" r:id="rId11"/>
    <p:sldId id="270" r:id="rId12"/>
    <p:sldId id="275" r:id="rId13"/>
    <p:sldId id="259" r:id="rId14"/>
    <p:sldId id="276" r:id="rId15"/>
    <p:sldId id="279" r:id="rId16"/>
    <p:sldId id="293" r:id="rId17"/>
    <p:sldId id="294" r:id="rId18"/>
    <p:sldId id="280" r:id="rId19"/>
    <p:sldId id="281" r:id="rId20"/>
    <p:sldId id="284" r:id="rId21"/>
    <p:sldId id="295" r:id="rId22"/>
    <p:sldId id="282" r:id="rId23"/>
    <p:sldId id="285" r:id="rId24"/>
    <p:sldId id="296" r:id="rId25"/>
    <p:sldId id="283" r:id="rId26"/>
    <p:sldId id="264" r:id="rId27"/>
    <p:sldId id="297" r:id="rId28"/>
    <p:sldId id="288" r:id="rId29"/>
    <p:sldId id="298" r:id="rId30"/>
    <p:sldId id="29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43"/>
  </p:normalViewPr>
  <p:slideViewPr>
    <p:cSldViewPr snapToGrid="0" snapToObjects="1">
      <p:cViewPr varScale="1">
        <p:scale>
          <a:sx n="131" d="100"/>
          <a:sy n="13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B87B62-E80F-8A43-B0BE-90D853B068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1AC50-E933-A142-B1E2-964B4976F2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B9134-588E-5B42-8C9F-617A27048C6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4CBC7-FAEF-5A4C-96F2-5B13873014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FF753-6F9E-D048-A3E5-202E55B4A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9433F-64B0-5A48-AFB6-E268DC3F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57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A30B-40FA-9048-B2E9-03714906A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BF0B8-21F4-1B42-9023-280A14F8D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A47FD-E1AB-864B-B8E0-026FDE8E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08625-AE7B-F34F-A62C-58CE49F1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19DB-31ED-DE4F-80AE-1FDDD1ED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41365-9617-934F-91BE-0B100C6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250DE-B9A2-994F-9F2D-DC338EC25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754D1-04F2-EE47-B461-8BB043BF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03B8-DE57-864B-B21F-D6AF921D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F3B6-AB75-0847-B7ED-D140E75F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0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68F4C-6CD5-0549-B7E3-2747F40F5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90A0C-2E1D-B14B-A49A-8271A0D8C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2A20-703F-1148-8381-E7E0FF8B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8F274-13EB-B24D-9060-8C123BB7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CA5B-A2D9-9F47-ACD2-79386BB1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7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550-C9AE-E042-B1E7-112E4BC4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FAB19-62DD-D44D-8018-F8D74DB93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2EABB-917F-EC42-A123-BED2AE36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6A522-6A5D-6E49-AD3E-F5B21809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41870-8263-A54A-9624-7C39D9FB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5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63BF-AECD-2442-89C0-F286EB1A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DD37-4CF4-1841-828B-3D570759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0CF83-5BF6-5C41-B922-936B9A3F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3BD67-0187-9642-AF41-35A25DF5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7D06-4E73-C245-B328-F7FE1AE0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1CBF-5E9C-114E-9043-FCDBD84F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E515-5869-C148-9BA1-AFD096FB6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8F7E7-4859-FC43-A04C-47BFC07F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55D56-C8A0-8948-B17D-3C30CE5E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BA0A0-C878-2646-9BF9-20F6F1B2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D4FE-B164-C048-AC7D-0791A210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B34D-0FC9-DF4E-AB48-4A147FB2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739ED-CA44-434A-B937-A1ED65F8F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C6665-5843-6C48-A518-4FEBD5A79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2D28B-B303-6849-A4AE-5DFFD8BDF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1F62A-09E6-F145-9946-2174CF1E3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5403F-C6C5-7645-ACB4-D8708875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3C99D-2866-4141-80C5-B4365671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D131A-8132-4E4D-A11E-84E8997E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8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BE36-BE4F-C941-9FE1-70DD77D0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F398D-55B7-DD4C-9959-484361AA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AE482-1F7B-054E-B4F6-D6A34981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A9E14-48E5-904E-BBC3-A6CC0AC5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ABE17-05E2-8C48-A7C9-02B347C2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BA96B-911F-3442-8C53-4DD90807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9D1E9-6640-D64B-BEAF-793EE9D6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1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184B-2963-334A-969E-6B35A2BE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4431-2D1F-6F48-A9C9-E03FA413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46EBA-32A4-904E-B745-F8466EC3D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5EB79-0E52-8140-9CBB-E863398D8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7940-13EB-2F4E-AD92-86F7136C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1E062-4E7F-6541-B4DF-7C0F65CC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0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2DAF-441A-EA47-A844-AA59D32E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C2E6D-E00C-E44B-8EDC-4F98AE121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C8EBF-0EE9-F548-A3B2-317335BE5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4CFA0-BDEB-9240-8691-1A689A08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B33F-F7F0-AC4B-897C-8B4FC0D8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514F-434F-1347-B683-16DA285F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7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D04D6-8909-284C-9169-180CD77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0B04-FF47-6546-8CEC-7D6328664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18E6A-3CFF-3148-A884-EC8B2362F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574-2425-0C44-8C0A-ED186250828B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E6448-BB9B-6648-AD2E-79B24B5D9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260E-0E06-9247-B275-A44476E7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F5A2-0E5D-D7F9-6CE9-ECBFB496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058"/>
            <a:ext cx="10515600" cy="1980879"/>
          </a:xfrm>
        </p:spPr>
        <p:txBody>
          <a:bodyPr>
            <a:normAutofit/>
          </a:bodyPr>
          <a:lstStyle/>
          <a:p>
            <a:r>
              <a:rPr lang="en-US" sz="9600" dirty="0"/>
              <a:t>Lecture 21</a:t>
            </a:r>
          </a:p>
        </p:txBody>
      </p:sp>
    </p:spTree>
    <p:extLst>
      <p:ext uri="{BB962C8B-B14F-4D97-AF65-F5344CB8AC3E}">
        <p14:creationId xmlns:p14="http://schemas.microsoft.com/office/powerpoint/2010/main" val="355791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90B7D3-81DD-D043-90D0-5CCD9FF48225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A582-3576-2F44-8C06-B5E4E388A315}"/>
              </a:ext>
            </a:extLst>
          </p:cNvPr>
          <p:cNvCxnSpPr>
            <a:cxnSpLocks/>
          </p:cNvCxnSpPr>
          <p:nvPr/>
        </p:nvCxnSpPr>
        <p:spPr>
          <a:xfrm>
            <a:off x="4475182" y="4399878"/>
            <a:ext cx="0" cy="42313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FD44C4-2960-5242-897A-BE709B12D0FA}"/>
              </a:ext>
            </a:extLst>
          </p:cNvPr>
          <p:cNvCxnSpPr>
            <a:cxnSpLocks/>
          </p:cNvCxnSpPr>
          <p:nvPr/>
        </p:nvCxnSpPr>
        <p:spPr>
          <a:xfrm flipV="1">
            <a:off x="3984813" y="1428974"/>
            <a:ext cx="0" cy="8279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CEFEBB-C0A2-E041-9AE2-908D4C978743}"/>
              </a:ext>
            </a:extLst>
          </p:cNvPr>
          <p:cNvCxnSpPr>
            <a:cxnSpLocks/>
          </p:cNvCxnSpPr>
          <p:nvPr/>
        </p:nvCxnSpPr>
        <p:spPr>
          <a:xfrm flipH="1">
            <a:off x="3169025" y="4823012"/>
            <a:ext cx="130615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58450B-1839-E545-AA34-AE399B677515}"/>
              </a:ext>
            </a:extLst>
          </p:cNvPr>
          <p:cNvCxnSpPr>
            <a:cxnSpLocks/>
          </p:cNvCxnSpPr>
          <p:nvPr/>
        </p:nvCxnSpPr>
        <p:spPr>
          <a:xfrm flipV="1">
            <a:off x="3201683" y="2246043"/>
            <a:ext cx="0" cy="257696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504C25-56BB-7345-9C52-2A778A5051EF}"/>
              </a:ext>
            </a:extLst>
          </p:cNvPr>
          <p:cNvCxnSpPr>
            <a:cxnSpLocks/>
          </p:cNvCxnSpPr>
          <p:nvPr/>
        </p:nvCxnSpPr>
        <p:spPr>
          <a:xfrm flipH="1">
            <a:off x="3190798" y="2256929"/>
            <a:ext cx="794015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2961CF-84AA-3E4A-ADE7-B98A14057F8C}"/>
              </a:ext>
            </a:extLst>
          </p:cNvPr>
          <p:cNvCxnSpPr>
            <a:cxnSpLocks/>
          </p:cNvCxnSpPr>
          <p:nvPr/>
        </p:nvCxnSpPr>
        <p:spPr>
          <a:xfrm flipH="1" flipV="1">
            <a:off x="4475180" y="3554180"/>
            <a:ext cx="1" cy="86535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3F9969-D2D4-8F41-B223-D26661E058D4}"/>
              </a:ext>
            </a:extLst>
          </p:cNvPr>
          <p:cNvCxnSpPr>
            <a:cxnSpLocks/>
          </p:cNvCxnSpPr>
          <p:nvPr/>
        </p:nvCxnSpPr>
        <p:spPr>
          <a:xfrm flipV="1">
            <a:off x="4475183" y="2680138"/>
            <a:ext cx="0" cy="871146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8D7C18-B964-CA4D-95FE-BBC334E88840}"/>
              </a:ext>
            </a:extLst>
          </p:cNvPr>
          <p:cNvCxnSpPr>
            <a:cxnSpLocks/>
          </p:cNvCxnSpPr>
          <p:nvPr/>
        </p:nvCxnSpPr>
        <p:spPr>
          <a:xfrm>
            <a:off x="3984813" y="2680138"/>
            <a:ext cx="490369" cy="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56F52B-0EB9-AE4E-8958-F8F524D32CBA}"/>
              </a:ext>
            </a:extLst>
          </p:cNvPr>
          <p:cNvCxnSpPr>
            <a:cxnSpLocks/>
          </p:cNvCxnSpPr>
          <p:nvPr/>
        </p:nvCxnSpPr>
        <p:spPr>
          <a:xfrm flipV="1">
            <a:off x="3984813" y="2256929"/>
            <a:ext cx="0" cy="423209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60C0CE-FACD-554B-B573-ADDEBE343778}"/>
              </a:ext>
            </a:extLst>
          </p:cNvPr>
          <p:cNvSpPr txBox="1"/>
          <p:nvPr/>
        </p:nvSpPr>
        <p:spPr>
          <a:xfrm>
            <a:off x="7947498" y="1200509"/>
            <a:ext cx="386188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Period 2 –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 backtrack 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(grey is visited, but not path; there is grey under the red)</a:t>
            </a:r>
          </a:p>
          <a:p>
            <a:pPr algn="ctr"/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66B601-4B13-6E07-023A-4F1420EF80AC}"/>
              </a:ext>
            </a:extLst>
          </p:cNvPr>
          <p:cNvCxnSpPr>
            <a:cxnSpLocks/>
          </p:cNvCxnSpPr>
          <p:nvPr/>
        </p:nvCxnSpPr>
        <p:spPr>
          <a:xfrm flipH="1">
            <a:off x="3201683" y="1455026"/>
            <a:ext cx="79401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71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90B7D3-81DD-D043-90D0-5CCD9FF48225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A582-3576-2F44-8C06-B5E4E388A315}"/>
              </a:ext>
            </a:extLst>
          </p:cNvPr>
          <p:cNvCxnSpPr>
            <a:cxnSpLocks/>
          </p:cNvCxnSpPr>
          <p:nvPr/>
        </p:nvCxnSpPr>
        <p:spPr>
          <a:xfrm>
            <a:off x="4475182" y="4399878"/>
            <a:ext cx="0" cy="42313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FD44C4-2960-5242-897A-BE709B12D0FA}"/>
              </a:ext>
            </a:extLst>
          </p:cNvPr>
          <p:cNvCxnSpPr>
            <a:cxnSpLocks/>
          </p:cNvCxnSpPr>
          <p:nvPr/>
        </p:nvCxnSpPr>
        <p:spPr>
          <a:xfrm flipV="1">
            <a:off x="3984813" y="1428974"/>
            <a:ext cx="0" cy="8279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CEFEBB-C0A2-E041-9AE2-908D4C978743}"/>
              </a:ext>
            </a:extLst>
          </p:cNvPr>
          <p:cNvCxnSpPr>
            <a:cxnSpLocks/>
          </p:cNvCxnSpPr>
          <p:nvPr/>
        </p:nvCxnSpPr>
        <p:spPr>
          <a:xfrm flipH="1">
            <a:off x="3169025" y="4823012"/>
            <a:ext cx="130615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58450B-1839-E545-AA34-AE399B677515}"/>
              </a:ext>
            </a:extLst>
          </p:cNvPr>
          <p:cNvCxnSpPr>
            <a:cxnSpLocks/>
          </p:cNvCxnSpPr>
          <p:nvPr/>
        </p:nvCxnSpPr>
        <p:spPr>
          <a:xfrm flipV="1">
            <a:off x="3201683" y="2246043"/>
            <a:ext cx="0" cy="257696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504C25-56BB-7345-9C52-2A778A5051EF}"/>
              </a:ext>
            </a:extLst>
          </p:cNvPr>
          <p:cNvCxnSpPr>
            <a:cxnSpLocks/>
          </p:cNvCxnSpPr>
          <p:nvPr/>
        </p:nvCxnSpPr>
        <p:spPr>
          <a:xfrm flipH="1">
            <a:off x="3190798" y="2256929"/>
            <a:ext cx="794015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B9E9BA-BB98-DC48-A618-64B899D2C331}"/>
              </a:ext>
            </a:extLst>
          </p:cNvPr>
          <p:cNvCxnSpPr>
            <a:cxnSpLocks/>
          </p:cNvCxnSpPr>
          <p:nvPr/>
        </p:nvCxnSpPr>
        <p:spPr>
          <a:xfrm flipH="1">
            <a:off x="4475182" y="4416634"/>
            <a:ext cx="843052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2961CF-84AA-3E4A-ADE7-B98A14057F8C}"/>
              </a:ext>
            </a:extLst>
          </p:cNvPr>
          <p:cNvCxnSpPr>
            <a:cxnSpLocks/>
          </p:cNvCxnSpPr>
          <p:nvPr/>
        </p:nvCxnSpPr>
        <p:spPr>
          <a:xfrm flipH="1" flipV="1">
            <a:off x="4475180" y="3554180"/>
            <a:ext cx="1" cy="86535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623D10-C2D5-7147-A292-EE530FD18898}"/>
              </a:ext>
            </a:extLst>
          </p:cNvPr>
          <p:cNvCxnSpPr>
            <a:cxnSpLocks/>
          </p:cNvCxnSpPr>
          <p:nvPr/>
        </p:nvCxnSpPr>
        <p:spPr>
          <a:xfrm flipH="1" flipV="1">
            <a:off x="4475183" y="3534527"/>
            <a:ext cx="843050" cy="8378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3F9969-D2D4-8F41-B223-D26661E058D4}"/>
              </a:ext>
            </a:extLst>
          </p:cNvPr>
          <p:cNvCxnSpPr>
            <a:cxnSpLocks/>
          </p:cNvCxnSpPr>
          <p:nvPr/>
        </p:nvCxnSpPr>
        <p:spPr>
          <a:xfrm flipV="1">
            <a:off x="4475183" y="2680138"/>
            <a:ext cx="0" cy="871146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8D7C18-B964-CA4D-95FE-BBC334E88840}"/>
              </a:ext>
            </a:extLst>
          </p:cNvPr>
          <p:cNvCxnSpPr>
            <a:cxnSpLocks/>
          </p:cNvCxnSpPr>
          <p:nvPr/>
        </p:nvCxnSpPr>
        <p:spPr>
          <a:xfrm>
            <a:off x="3984813" y="2680138"/>
            <a:ext cx="490369" cy="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56F52B-0EB9-AE4E-8958-F8F524D32CBA}"/>
              </a:ext>
            </a:extLst>
          </p:cNvPr>
          <p:cNvCxnSpPr>
            <a:cxnSpLocks/>
          </p:cNvCxnSpPr>
          <p:nvPr/>
        </p:nvCxnSpPr>
        <p:spPr>
          <a:xfrm flipV="1">
            <a:off x="3984813" y="2256929"/>
            <a:ext cx="0" cy="423209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D899DF-CC36-F54F-A36C-4BB1479B50BC}"/>
              </a:ext>
            </a:extLst>
          </p:cNvPr>
          <p:cNvCxnSpPr>
            <a:cxnSpLocks/>
          </p:cNvCxnSpPr>
          <p:nvPr/>
        </p:nvCxnSpPr>
        <p:spPr>
          <a:xfrm flipH="1">
            <a:off x="4590272" y="1984443"/>
            <a:ext cx="3989524" cy="14445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60C0CE-FACD-554B-B573-ADDEBE343778}"/>
              </a:ext>
            </a:extLst>
          </p:cNvPr>
          <p:cNvSpPr txBox="1"/>
          <p:nvPr/>
        </p:nvSpPr>
        <p:spPr>
          <a:xfrm>
            <a:off x="8255390" y="1200509"/>
            <a:ext cx="3699903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Period 3 –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right branch and follow until detect cycle</a:t>
            </a:r>
          </a:p>
          <a:p>
            <a:pPr algn="ctr"/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D3871B-2733-D647-8286-3930CAFC50A0}"/>
              </a:ext>
            </a:extLst>
          </p:cNvPr>
          <p:cNvCxnSpPr>
            <a:cxnSpLocks/>
          </p:cNvCxnSpPr>
          <p:nvPr/>
        </p:nvCxnSpPr>
        <p:spPr>
          <a:xfrm flipH="1" flipV="1">
            <a:off x="5318232" y="3534527"/>
            <a:ext cx="1" cy="86535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0D367CF-917C-84EE-5325-3EB7FC0151BC}"/>
              </a:ext>
            </a:extLst>
          </p:cNvPr>
          <p:cNvCxnSpPr>
            <a:cxnSpLocks/>
          </p:cNvCxnSpPr>
          <p:nvPr/>
        </p:nvCxnSpPr>
        <p:spPr>
          <a:xfrm flipH="1">
            <a:off x="3201683" y="1455026"/>
            <a:ext cx="79401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51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90B7D3-81DD-D043-90D0-5CCD9FF48225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A582-3576-2F44-8C06-B5E4E388A315}"/>
              </a:ext>
            </a:extLst>
          </p:cNvPr>
          <p:cNvCxnSpPr>
            <a:cxnSpLocks/>
          </p:cNvCxnSpPr>
          <p:nvPr/>
        </p:nvCxnSpPr>
        <p:spPr>
          <a:xfrm>
            <a:off x="4475182" y="4399878"/>
            <a:ext cx="0" cy="42313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FD44C4-2960-5242-897A-BE709B12D0FA}"/>
              </a:ext>
            </a:extLst>
          </p:cNvPr>
          <p:cNvCxnSpPr>
            <a:cxnSpLocks/>
          </p:cNvCxnSpPr>
          <p:nvPr/>
        </p:nvCxnSpPr>
        <p:spPr>
          <a:xfrm flipV="1">
            <a:off x="3984813" y="1428974"/>
            <a:ext cx="0" cy="8279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CEFEBB-C0A2-E041-9AE2-908D4C978743}"/>
              </a:ext>
            </a:extLst>
          </p:cNvPr>
          <p:cNvCxnSpPr>
            <a:cxnSpLocks/>
          </p:cNvCxnSpPr>
          <p:nvPr/>
        </p:nvCxnSpPr>
        <p:spPr>
          <a:xfrm flipH="1">
            <a:off x="3169025" y="4823012"/>
            <a:ext cx="130615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58450B-1839-E545-AA34-AE399B677515}"/>
              </a:ext>
            </a:extLst>
          </p:cNvPr>
          <p:cNvCxnSpPr>
            <a:cxnSpLocks/>
          </p:cNvCxnSpPr>
          <p:nvPr/>
        </p:nvCxnSpPr>
        <p:spPr>
          <a:xfrm flipV="1">
            <a:off x="3201683" y="2246043"/>
            <a:ext cx="0" cy="257696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504C25-56BB-7345-9C52-2A778A5051EF}"/>
              </a:ext>
            </a:extLst>
          </p:cNvPr>
          <p:cNvCxnSpPr>
            <a:cxnSpLocks/>
          </p:cNvCxnSpPr>
          <p:nvPr/>
        </p:nvCxnSpPr>
        <p:spPr>
          <a:xfrm flipH="1">
            <a:off x="3190798" y="2256929"/>
            <a:ext cx="794015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B9E9BA-BB98-DC48-A618-64B899D2C331}"/>
              </a:ext>
            </a:extLst>
          </p:cNvPr>
          <p:cNvCxnSpPr>
            <a:cxnSpLocks/>
          </p:cNvCxnSpPr>
          <p:nvPr/>
        </p:nvCxnSpPr>
        <p:spPr>
          <a:xfrm flipH="1">
            <a:off x="4475182" y="4416634"/>
            <a:ext cx="843052" cy="0"/>
          </a:xfrm>
          <a:prstGeom prst="straightConnector1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2961CF-84AA-3E4A-ADE7-B98A14057F8C}"/>
              </a:ext>
            </a:extLst>
          </p:cNvPr>
          <p:cNvCxnSpPr>
            <a:cxnSpLocks/>
          </p:cNvCxnSpPr>
          <p:nvPr/>
        </p:nvCxnSpPr>
        <p:spPr>
          <a:xfrm flipH="1" flipV="1">
            <a:off x="4475180" y="3554180"/>
            <a:ext cx="1" cy="865351"/>
          </a:xfrm>
          <a:prstGeom prst="straightConnector1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623D10-C2D5-7147-A292-EE530FD18898}"/>
              </a:ext>
            </a:extLst>
          </p:cNvPr>
          <p:cNvCxnSpPr>
            <a:cxnSpLocks/>
          </p:cNvCxnSpPr>
          <p:nvPr/>
        </p:nvCxnSpPr>
        <p:spPr>
          <a:xfrm flipH="1" flipV="1">
            <a:off x="4475183" y="3534527"/>
            <a:ext cx="843050" cy="8378"/>
          </a:xfrm>
          <a:prstGeom prst="straightConnector1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3F9969-D2D4-8F41-B223-D26661E058D4}"/>
              </a:ext>
            </a:extLst>
          </p:cNvPr>
          <p:cNvCxnSpPr>
            <a:cxnSpLocks/>
          </p:cNvCxnSpPr>
          <p:nvPr/>
        </p:nvCxnSpPr>
        <p:spPr>
          <a:xfrm flipV="1">
            <a:off x="4475183" y="2680138"/>
            <a:ext cx="0" cy="871146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8D7C18-B964-CA4D-95FE-BBC334E88840}"/>
              </a:ext>
            </a:extLst>
          </p:cNvPr>
          <p:cNvCxnSpPr>
            <a:cxnSpLocks/>
          </p:cNvCxnSpPr>
          <p:nvPr/>
        </p:nvCxnSpPr>
        <p:spPr>
          <a:xfrm>
            <a:off x="3984813" y="2680138"/>
            <a:ext cx="490369" cy="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56F52B-0EB9-AE4E-8958-F8F524D32CBA}"/>
              </a:ext>
            </a:extLst>
          </p:cNvPr>
          <p:cNvCxnSpPr>
            <a:cxnSpLocks/>
          </p:cNvCxnSpPr>
          <p:nvPr/>
        </p:nvCxnSpPr>
        <p:spPr>
          <a:xfrm flipV="1">
            <a:off x="3984813" y="2256929"/>
            <a:ext cx="0" cy="423209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D899DF-CC36-F54F-A36C-4BB1479B50BC}"/>
              </a:ext>
            </a:extLst>
          </p:cNvPr>
          <p:cNvCxnSpPr>
            <a:cxnSpLocks/>
          </p:cNvCxnSpPr>
          <p:nvPr/>
        </p:nvCxnSpPr>
        <p:spPr>
          <a:xfrm flipH="1">
            <a:off x="4978644" y="1556426"/>
            <a:ext cx="3416326" cy="17670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60C0CE-FACD-554B-B573-ADDEBE343778}"/>
              </a:ext>
            </a:extLst>
          </p:cNvPr>
          <p:cNvSpPr txBox="1"/>
          <p:nvPr/>
        </p:nvSpPr>
        <p:spPr>
          <a:xfrm>
            <a:off x="8255390" y="1200509"/>
            <a:ext cx="3159857" cy="3477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Period 4 – 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4400" dirty="0">
                <a:solidFill>
                  <a:srgbClr val="FF0000"/>
                </a:solidFill>
              </a:rPr>
              <a:t>right branch and immediately hit join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D3871B-2733-D647-8286-3930CAFC50A0}"/>
              </a:ext>
            </a:extLst>
          </p:cNvPr>
          <p:cNvCxnSpPr>
            <a:cxnSpLocks/>
          </p:cNvCxnSpPr>
          <p:nvPr/>
        </p:nvCxnSpPr>
        <p:spPr>
          <a:xfrm flipH="1" flipV="1">
            <a:off x="5318232" y="3534527"/>
            <a:ext cx="1" cy="865351"/>
          </a:xfrm>
          <a:prstGeom prst="straightConnector1">
            <a:avLst/>
          </a:prstGeom>
          <a:ln w="5715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9FAE653-4F03-4F98-68F9-7EB879B7E7B0}"/>
              </a:ext>
            </a:extLst>
          </p:cNvPr>
          <p:cNvCxnSpPr>
            <a:cxnSpLocks/>
          </p:cNvCxnSpPr>
          <p:nvPr/>
        </p:nvCxnSpPr>
        <p:spPr>
          <a:xfrm flipH="1">
            <a:off x="3201683" y="1455026"/>
            <a:ext cx="79401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39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A9BEF-0377-A94D-B841-FB5F045E0779}"/>
              </a:ext>
            </a:extLst>
          </p:cNvPr>
          <p:cNvGrpSpPr/>
          <p:nvPr/>
        </p:nvGrpSpPr>
        <p:grpSpPr>
          <a:xfrm>
            <a:off x="1383829" y="2168899"/>
            <a:ext cx="9536567" cy="3054770"/>
            <a:chOff x="1383829" y="2168899"/>
            <a:chExt cx="9536567" cy="305477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2A383F-90D7-1E4B-9920-A52C256A9774}"/>
                </a:ext>
              </a:extLst>
            </p:cNvPr>
            <p:cNvGrpSpPr/>
            <p:nvPr/>
          </p:nvGrpSpPr>
          <p:grpSpPr>
            <a:xfrm>
              <a:off x="1383829" y="2168899"/>
              <a:ext cx="9536567" cy="3054770"/>
              <a:chOff x="1383829" y="2168899"/>
              <a:chExt cx="9536567" cy="305477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973299-4A28-5240-AA95-F10BAD31D8BE}"/>
                  </a:ext>
                </a:extLst>
              </p:cNvPr>
              <p:cNvSpPr txBox="1"/>
              <p:nvPr/>
            </p:nvSpPr>
            <p:spPr>
              <a:xfrm>
                <a:off x="1383829" y="3332080"/>
                <a:ext cx="651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78854-1BB2-9345-860A-888008055C31}"/>
                  </a:ext>
                </a:extLst>
              </p:cNvPr>
              <p:cNvSpPr txBox="1"/>
              <p:nvPr/>
            </p:nvSpPr>
            <p:spPr>
              <a:xfrm>
                <a:off x="4647273" y="2168899"/>
                <a:ext cx="651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31054E-CCDF-8148-BF1A-FEF7DDA2B661}"/>
                  </a:ext>
                </a:extLst>
              </p:cNvPr>
              <p:cNvSpPr txBox="1"/>
              <p:nvPr/>
            </p:nvSpPr>
            <p:spPr>
              <a:xfrm>
                <a:off x="4660886" y="4515783"/>
                <a:ext cx="651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C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E83499-82B7-FC4F-8A3B-DFA871D5ABDE}"/>
                  </a:ext>
                </a:extLst>
              </p:cNvPr>
              <p:cNvSpPr txBox="1"/>
              <p:nvPr/>
            </p:nvSpPr>
            <p:spPr>
              <a:xfrm>
                <a:off x="8029652" y="3420980"/>
                <a:ext cx="651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AA7638-434D-2A4F-ACB8-46EFBBAF9FE7}"/>
                  </a:ext>
                </a:extLst>
              </p:cNvPr>
              <p:cNvSpPr txBox="1"/>
              <p:nvPr/>
            </p:nvSpPr>
            <p:spPr>
              <a:xfrm>
                <a:off x="10268774" y="3410937"/>
                <a:ext cx="6516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85EEDD2-1E06-2546-A783-DE50D3983F30}"/>
                </a:ext>
              </a:extLst>
            </p:cNvPr>
            <p:cNvGrpSpPr/>
            <p:nvPr/>
          </p:nvGrpSpPr>
          <p:grpSpPr>
            <a:xfrm>
              <a:off x="1933851" y="2593961"/>
              <a:ext cx="8334923" cy="2310158"/>
              <a:chOff x="1933851" y="2593961"/>
              <a:chExt cx="8334923" cy="2310158"/>
            </a:xfrm>
          </p:grpSpPr>
          <p:cxnSp>
            <p:nvCxnSpPr>
              <p:cNvPr id="8" name="Straight Arrow Connector 7"/>
              <p:cNvCxnSpPr>
                <a:cxnSpLocks/>
              </p:cNvCxnSpPr>
              <p:nvPr/>
            </p:nvCxnSpPr>
            <p:spPr>
              <a:xfrm flipH="1">
                <a:off x="1942135" y="2733310"/>
                <a:ext cx="2583794" cy="939562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D46E3EC-0798-8F41-937E-89B0E53DB5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33851" y="2600567"/>
                <a:ext cx="2602029" cy="926346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CA89D8F-E5D2-4A4A-8D9D-587150496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473" y="2593961"/>
                <a:ext cx="2878090" cy="1114457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EE1CB46-3F66-9E40-B3F4-BA28DD9DB2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6054" y="3917960"/>
                <a:ext cx="2750509" cy="986159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0743580-6863-8940-9056-6CDB86B95F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9499" y="2989117"/>
                <a:ext cx="0" cy="1437096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DF53FE6-9423-5348-807E-052A71C530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7693" y="2989117"/>
                <a:ext cx="0" cy="1399539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74C8354-1D07-6E46-BF74-2453DD7FE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7098" y="3841870"/>
                <a:ext cx="2552897" cy="102485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76D485D-890B-C944-8B02-6384876A0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6115" y="3764880"/>
                <a:ext cx="1762659" cy="7038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23A0ACC3-3849-5D4F-8CF5-A4BA05671039}"/>
              </a:ext>
            </a:extLst>
          </p:cNvPr>
          <p:cNvSpPr/>
          <p:nvPr/>
        </p:nvSpPr>
        <p:spPr>
          <a:xfrm flipV="1">
            <a:off x="3157260" y="3221506"/>
            <a:ext cx="1503626" cy="876300"/>
          </a:xfrm>
          <a:prstGeom prst="circularArrow">
            <a:avLst>
              <a:gd name="adj1" fmla="val 10865"/>
              <a:gd name="adj2" fmla="val 2237813"/>
              <a:gd name="adj3" fmla="val 6464298"/>
              <a:gd name="adj4" fmla="val 10578035"/>
              <a:gd name="adj5" fmla="val 18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07957-4B0B-0D4C-AE42-41E28D5E487C}"/>
              </a:ext>
            </a:extLst>
          </p:cNvPr>
          <p:cNvSpPr txBox="1"/>
          <p:nvPr/>
        </p:nvSpPr>
        <p:spPr>
          <a:xfrm>
            <a:off x="1781244" y="4515783"/>
            <a:ext cx="173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cycle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480204-1C46-154D-B7D9-B27CA4CB1086}"/>
              </a:ext>
            </a:extLst>
          </p:cNvPr>
          <p:cNvSpPr txBox="1"/>
          <p:nvPr/>
        </p:nvSpPr>
        <p:spPr>
          <a:xfrm>
            <a:off x="7357739" y="4195739"/>
            <a:ext cx="173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join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5F64E5-DE29-F948-B1B2-03E0B907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EBE4AE-D6A2-C145-B94B-16892C9A63D9}"/>
              </a:ext>
            </a:extLst>
          </p:cNvPr>
          <p:cNvCxnSpPr>
            <a:cxnSpLocks/>
          </p:cNvCxnSpPr>
          <p:nvPr/>
        </p:nvCxnSpPr>
        <p:spPr>
          <a:xfrm>
            <a:off x="6992471" y="3462338"/>
            <a:ext cx="634701" cy="2382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B1F947-16EF-AD42-8742-598C184BA1BE}"/>
              </a:ext>
            </a:extLst>
          </p:cNvPr>
          <p:cNvCxnSpPr>
            <a:cxnSpLocks/>
          </p:cNvCxnSpPr>
          <p:nvPr/>
        </p:nvCxnSpPr>
        <p:spPr>
          <a:xfrm flipV="1">
            <a:off x="6992471" y="3934592"/>
            <a:ext cx="634701" cy="2134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82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27F87-39D7-8159-BC6C-3EADF9B7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16842"/>
            <a:ext cx="7772400" cy="54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2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/>
          <a:lstStyle/>
          <a:p>
            <a:r>
              <a:rPr lang="en-US" dirty="0"/>
              <a:t>5 maze functions in 2 days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197436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16ABDFD-FDFC-B479-583D-6BDB0E5C7478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C9098-2CD1-BC82-7BCE-75B2A35AD9B3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1D2219-F660-2121-96AB-E54D2BE7257B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5E9F2F-04E4-B3E7-08C1-1CB77672AA98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55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C0B99A-1CB4-2022-C979-DCD36F766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058"/>
            <a:ext cx="10515600" cy="1980879"/>
          </a:xfrm>
        </p:spPr>
        <p:txBody>
          <a:bodyPr>
            <a:normAutofit/>
          </a:bodyPr>
          <a:lstStyle/>
          <a:p>
            <a:r>
              <a:rPr lang="en-US" sz="9600" dirty="0"/>
              <a:t>Lecture 22</a:t>
            </a:r>
          </a:p>
        </p:txBody>
      </p:sp>
    </p:spTree>
    <p:extLst>
      <p:ext uri="{BB962C8B-B14F-4D97-AF65-F5344CB8AC3E}">
        <p14:creationId xmlns:p14="http://schemas.microsoft.com/office/powerpoint/2010/main" val="2119631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/>
          <a:lstStyle/>
          <a:p>
            <a:r>
              <a:rPr lang="en-US" dirty="0"/>
              <a:t>5 maze functions in 2 days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28120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799DAC2-FDEA-9DA6-A9AC-51BD6E899ED4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04C3F4-3F23-17F7-B5CA-7120B7183010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2659E5-C765-13B8-BC0F-D3D6816340DC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16F5C-B7A9-197F-9427-098BF440675D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701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8CEB7-68C7-1C78-5676-F8A593AB0AF7}"/>
              </a:ext>
            </a:extLst>
          </p:cNvPr>
          <p:cNvSpPr txBox="1"/>
          <p:nvPr/>
        </p:nvSpPr>
        <p:spPr>
          <a:xfrm>
            <a:off x="8356059" y="155769"/>
            <a:ext cx="3317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produce path (</a:t>
            </a:r>
            <a:r>
              <a:rPr lang="en-US" sz="3200" dirty="0" err="1"/>
              <a:t>sr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7471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B8A1A-095D-63F2-B814-61C7BB35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9090"/>
            <a:ext cx="7772400" cy="45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4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5 maze functions in 2+ lectures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71433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E8B5CF4-2580-6855-4168-458EDFBBE78A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E9B63C-C842-E07D-8E53-161DE83B214E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E37E9-66C1-0E77-74F3-222B73A23634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B65E96-B8C4-3A11-D1E7-F56FCC681E57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960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/>
          <a:lstStyle/>
          <a:p>
            <a:r>
              <a:rPr lang="en-US" dirty="0"/>
              <a:t>5 maze functions in 2 days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461889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366013FB-FA6F-4493-3254-E0EA432A8E35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2ED717-0D2F-B712-651B-846F1D54DDF0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F0DFD5-7E25-B936-F805-2EC21E7040F3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CECB1F-2D9E-E2D9-09DA-1FA7BC14EBC9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82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78D3EE-5D5D-E9ED-DFE3-B796F85A88C0}"/>
              </a:ext>
            </a:extLst>
          </p:cNvPr>
          <p:cNvSpPr txBox="1"/>
          <p:nvPr/>
        </p:nvSpPr>
        <p:spPr>
          <a:xfrm>
            <a:off x="6916366" y="155769"/>
            <a:ext cx="4756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produce shortest path (</a:t>
            </a:r>
            <a:r>
              <a:rPr lang="en-US" sz="3200" dirty="0" err="1"/>
              <a:t>sr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680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EB9A95-E654-99BD-15D6-3404024E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6453"/>
            <a:ext cx="7772400" cy="59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3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/>
          <a:lstStyle/>
          <a:p>
            <a:r>
              <a:rPr lang="en-US" dirty="0"/>
              <a:t>5 maze functions in 2 days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58303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7F787C1-642B-13E3-E414-B4FB47E63EEC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845714-C4F2-D19D-0CD4-CB2A33537844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5A94FF-D82D-C5C1-83DF-EBA79DAC8124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2E5165-B837-A37D-6895-395901A4233B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5259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78D3EE-5D5D-E9ED-DFE3-B796F85A88C0}"/>
              </a:ext>
            </a:extLst>
          </p:cNvPr>
          <p:cNvSpPr txBox="1"/>
          <p:nvPr/>
        </p:nvSpPr>
        <p:spPr>
          <a:xfrm>
            <a:off x="6916366" y="155769"/>
            <a:ext cx="4756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first path length (tr)</a:t>
            </a:r>
          </a:p>
        </p:txBody>
      </p:sp>
    </p:spTree>
    <p:extLst>
      <p:ext uri="{BB962C8B-B14F-4D97-AF65-F5344CB8AC3E}">
        <p14:creationId xmlns:p14="http://schemas.microsoft.com/office/powerpoint/2010/main" val="30297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DCF78-E406-5F9E-7F65-F6FEAE21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991"/>
            <a:ext cx="7772400" cy="68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4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C983-F6A5-3548-88CE-52C8F6990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252" cy="1325563"/>
          </a:xfrm>
        </p:spPr>
        <p:txBody>
          <a:bodyPr/>
          <a:lstStyle/>
          <a:p>
            <a:r>
              <a:rPr lang="en-US" dirty="0"/>
              <a:t>5 maze functions in 2 days  (+ 2 more for later)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BFC13-6C4E-A648-8257-DB62DF4E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5087"/>
              </p:ext>
            </p:extLst>
          </p:nvPr>
        </p:nvGraphicFramePr>
        <p:xfrm>
          <a:off x="680720" y="1859976"/>
          <a:ext cx="11468366" cy="451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4885">
                  <a:extLst>
                    <a:ext uri="{9D8B030D-6E8A-4147-A177-3AD203B41FA5}">
                      <a16:colId xmlns:a16="http://schemas.microsoft.com/office/drawing/2014/main" val="3570121849"/>
                    </a:ext>
                  </a:extLst>
                </a:gridCol>
                <a:gridCol w="2157007">
                  <a:extLst>
                    <a:ext uri="{9D8B030D-6E8A-4147-A177-3AD203B41FA5}">
                      <a16:colId xmlns:a16="http://schemas.microsoft.com/office/drawing/2014/main" val="585189269"/>
                    </a:ext>
                  </a:extLst>
                </a:gridCol>
                <a:gridCol w="890010">
                  <a:extLst>
                    <a:ext uri="{9D8B030D-6E8A-4147-A177-3AD203B41FA5}">
                      <a16:colId xmlns:a16="http://schemas.microsoft.com/office/drawing/2014/main" val="291795965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1115643763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57577457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109611037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308504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result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tandem WLs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rsf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0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terminate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 or false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each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only 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3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27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  <a:p>
                      <a:r>
                        <a:rPr lang="en-US" dirty="0"/>
                        <a:t>Combination chooses 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Y,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9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shortest path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large mazes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59675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597D416-83BB-16B0-0653-8BEC1C7979CC}"/>
              </a:ext>
            </a:extLst>
          </p:cNvPr>
          <p:cNvGrpSpPr/>
          <p:nvPr/>
        </p:nvGrpSpPr>
        <p:grpSpPr>
          <a:xfrm>
            <a:off x="142672" y="2505032"/>
            <a:ext cx="695528" cy="3506913"/>
            <a:chOff x="142672" y="2505032"/>
            <a:chExt cx="695528" cy="35069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665937-F65C-5D4B-21C7-ED1133E77C52}"/>
                </a:ext>
              </a:extLst>
            </p:cNvPr>
            <p:cNvSpPr txBox="1"/>
            <p:nvPr/>
          </p:nvSpPr>
          <p:spPr>
            <a:xfrm>
              <a:off x="142672" y="2505032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l21: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63679A-04C3-7816-22C0-0CBC0E8FA2A0}"/>
                </a:ext>
              </a:extLst>
            </p:cNvPr>
            <p:cNvSpPr txBox="1"/>
            <p:nvPr/>
          </p:nvSpPr>
          <p:spPr>
            <a:xfrm>
              <a:off x="142672" y="3883324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l22: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1CEAA-5BBF-0077-D337-03E602EB8F18}"/>
                </a:ext>
              </a:extLst>
            </p:cNvPr>
            <p:cNvSpPr txBox="1"/>
            <p:nvPr/>
          </p:nvSpPr>
          <p:spPr>
            <a:xfrm>
              <a:off x="142672" y="5642613"/>
              <a:ext cx="6955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l23: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629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C0B99A-1CB4-2022-C979-DCD36F766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058"/>
            <a:ext cx="10515600" cy="1980879"/>
          </a:xfrm>
        </p:spPr>
        <p:txBody>
          <a:bodyPr>
            <a:normAutofit/>
          </a:bodyPr>
          <a:lstStyle/>
          <a:p>
            <a:r>
              <a:rPr lang="en-US" sz="9600" dirty="0"/>
              <a:t>Lecture 23</a:t>
            </a:r>
          </a:p>
        </p:txBody>
      </p:sp>
    </p:spTree>
    <p:extLst>
      <p:ext uri="{BB962C8B-B14F-4D97-AF65-F5344CB8AC3E}">
        <p14:creationId xmlns:p14="http://schemas.microsoft.com/office/powerpoint/2010/main" val="415646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4840B-A633-4675-BB4D-43CDDE79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90" y="749028"/>
            <a:ext cx="6545845" cy="51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28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4840B-A633-4675-BB4D-43CDDE79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90" y="749028"/>
            <a:ext cx="6545845" cy="51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6EE018-3C96-BA43-A844-1E35A6F4AD87}"/>
              </a:ext>
            </a:extLst>
          </p:cNvPr>
          <p:cNvSpPr txBox="1"/>
          <p:nvPr/>
        </p:nvSpPr>
        <p:spPr>
          <a:xfrm>
            <a:off x="1501256" y="503670"/>
            <a:ext cx="282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of </a:t>
            </a:r>
            <a:r>
              <a:rPr lang="en-US" dirty="0" err="1"/>
              <a:t>x,y</a:t>
            </a:r>
            <a:r>
              <a:rPr lang="en-US" dirty="0"/>
              <a:t> positions moving through this maze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925235-24B8-D34E-9E73-606E4B402400}"/>
              </a:ext>
            </a:extLst>
          </p:cNvPr>
          <p:cNvGrpSpPr/>
          <p:nvPr/>
        </p:nvGrpSpPr>
        <p:grpSpPr>
          <a:xfrm>
            <a:off x="5482259" y="720465"/>
            <a:ext cx="3906237" cy="3552934"/>
            <a:chOff x="3413617" y="1665192"/>
            <a:chExt cx="3906237" cy="35529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210564-8BC9-8548-96E4-A32935E5C8AB}"/>
                </a:ext>
              </a:extLst>
            </p:cNvPr>
            <p:cNvSpPr txBox="1"/>
            <p:nvPr/>
          </p:nvSpPr>
          <p:spPr>
            <a:xfrm>
              <a:off x="4536162" y="1665192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0, 0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5DAF96-7ECF-A342-B83C-B0E61DC1570C}"/>
                </a:ext>
              </a:extLst>
            </p:cNvPr>
            <p:cNvSpPr txBox="1"/>
            <p:nvPr/>
          </p:nvSpPr>
          <p:spPr>
            <a:xfrm>
              <a:off x="3413617" y="2360009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1, 0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876A62-3BD7-064E-A9CF-30031B9711E6}"/>
                </a:ext>
              </a:extLst>
            </p:cNvPr>
            <p:cNvSpPr txBox="1"/>
            <p:nvPr/>
          </p:nvSpPr>
          <p:spPr>
            <a:xfrm>
              <a:off x="6001840" y="2360009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0, 1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4B57D0-A8DE-3A48-9C8B-EB69B96E42E5}"/>
                </a:ext>
              </a:extLst>
            </p:cNvPr>
            <p:cNvSpPr txBox="1"/>
            <p:nvPr/>
          </p:nvSpPr>
          <p:spPr>
            <a:xfrm>
              <a:off x="5293254" y="3264414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1, 1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E5EC45-D1CF-D44B-8EC3-4E179A93560A}"/>
                </a:ext>
              </a:extLst>
            </p:cNvPr>
            <p:cNvSpPr txBox="1"/>
            <p:nvPr/>
          </p:nvSpPr>
          <p:spPr>
            <a:xfrm>
              <a:off x="6678723" y="3264414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0, 2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F57C0F-91A0-0040-B6CA-108D53FE592C}"/>
                </a:ext>
              </a:extLst>
            </p:cNvPr>
            <p:cNvSpPr txBox="1"/>
            <p:nvPr/>
          </p:nvSpPr>
          <p:spPr>
            <a:xfrm>
              <a:off x="4719578" y="4241270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2, 1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CE2DAA-5A6A-874D-A726-B45B8DA00D18}"/>
                </a:ext>
              </a:extLst>
            </p:cNvPr>
            <p:cNvSpPr txBox="1"/>
            <p:nvPr/>
          </p:nvSpPr>
          <p:spPr>
            <a:xfrm>
              <a:off x="5858320" y="4241270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1, 2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18A74B-0F03-064E-9F2B-0F981220D4D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flipH="1">
              <a:off x="3734183" y="2034524"/>
              <a:ext cx="1122545" cy="325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073338-397C-9C4C-B40E-9470C7D834C6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4856728" y="2034524"/>
              <a:ext cx="1465678" cy="325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54D595-0841-6442-8E9D-FCD3DE447DDF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flipH="1">
              <a:off x="5613820" y="2729341"/>
              <a:ext cx="708586" cy="53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C520E3-D25E-DB40-9517-D4D1537B5C6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6322406" y="2729341"/>
              <a:ext cx="676883" cy="53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753171E-BD92-6043-8C89-C38CAEF610FE}"/>
                </a:ext>
              </a:extLst>
            </p:cNvPr>
            <p:cNvCxnSpPr>
              <a:cxnSpLocks/>
              <a:stCxn id="9" idx="2"/>
              <a:endCxn id="13" idx="0"/>
            </p:cNvCxnSpPr>
            <p:nvPr/>
          </p:nvCxnSpPr>
          <p:spPr>
            <a:xfrm flipH="1">
              <a:off x="5040144" y="3633746"/>
              <a:ext cx="573676" cy="607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EE429DF-1BC9-9C48-A176-ADD6457C8235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>
              <a:off x="5613820" y="3633746"/>
              <a:ext cx="565066" cy="607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DEDFC5-2F4E-0547-85D3-2DE82FE6418F}"/>
                </a:ext>
              </a:extLst>
            </p:cNvPr>
            <p:cNvSpPr txBox="1"/>
            <p:nvPr/>
          </p:nvSpPr>
          <p:spPr>
            <a:xfrm>
              <a:off x="5990899" y="4848794"/>
              <a:ext cx="1304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975C7C3-7082-CF41-A3A3-A2EDF0310D3D}"/>
              </a:ext>
            </a:extLst>
          </p:cNvPr>
          <p:cNvSpPr txBox="1"/>
          <p:nvPr/>
        </p:nvSpPr>
        <p:spPr>
          <a:xfrm>
            <a:off x="1512105" y="3700369"/>
            <a:ext cx="5103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each step it is only possible to move right (x+1) or down (y+1). But sometimes those may be invalid because they run into a wall or off the edge of the maze.</a:t>
            </a:r>
          </a:p>
          <a:p>
            <a:endParaRPr lang="en-US" dirty="0"/>
          </a:p>
          <a:p>
            <a:r>
              <a:rPr lang="en-US" dirty="0"/>
              <a:t>Do not assume each position can have only one valid next position. In general it is an arbitrary-arity tree.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7A1BB6-34CC-DD42-B931-320E6DF6CEE4}"/>
              </a:ext>
            </a:extLst>
          </p:cNvPr>
          <p:cNvSpPr/>
          <p:nvPr/>
        </p:nvSpPr>
        <p:spPr>
          <a:xfrm>
            <a:off x="8596954" y="5030825"/>
            <a:ext cx="2956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maze is </a:t>
            </a:r>
            <a:r>
              <a:rPr lang="en-US" dirty="0" err="1"/>
              <a:t>solveable</a:t>
            </a:r>
            <a:r>
              <a:rPr lang="en-US" dirty="0"/>
              <a:t>, so will eventually reach 4, 4. Yay!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D7322-086A-85F1-C198-63E99857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69" y="1278754"/>
            <a:ext cx="1420729" cy="142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8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4840B-A633-4675-BB4D-43CDDE79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90" y="749028"/>
            <a:ext cx="6545845" cy="51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90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BCFB8-9A6A-9211-B68C-B01B825B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292"/>
            <a:ext cx="7772400" cy="65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78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32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3252395" y="1799732"/>
            <a:ext cx="67199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M4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O O))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8025204" y="4459574"/>
            <a:ext cx="3675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must move left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38F7A5-65AA-C746-B319-6E6882542BC0}"/>
              </a:ext>
            </a:extLst>
          </p:cNvPr>
          <p:cNvCxnSpPr>
            <a:cxnSpLocks/>
          </p:cNvCxnSpPr>
          <p:nvPr/>
        </p:nvCxnSpPr>
        <p:spPr>
          <a:xfrm flipH="1" flipV="1">
            <a:off x="6981713" y="3431689"/>
            <a:ext cx="1043492" cy="14126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16AD95C-083C-A060-9DEA-A3981935670C}"/>
              </a:ext>
            </a:extLst>
          </p:cNvPr>
          <p:cNvSpPr txBox="1"/>
          <p:nvPr/>
        </p:nvSpPr>
        <p:spPr>
          <a:xfrm>
            <a:off x="4105072" y="5778229"/>
            <a:ext cx="75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be able to move up down left right</a:t>
            </a:r>
          </a:p>
        </p:txBody>
      </p:sp>
    </p:spTree>
    <p:extLst>
      <p:ext uri="{BB962C8B-B14F-4D97-AF65-F5344CB8AC3E}">
        <p14:creationId xmlns:p14="http://schemas.microsoft.com/office/powerpoint/2010/main" val="10809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9CBA4-153A-F968-9DF8-005A68E0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52" y="1831760"/>
            <a:ext cx="2654303" cy="265430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C27198-B5ED-8644-9660-CF299B556494}"/>
              </a:ext>
            </a:extLst>
          </p:cNvPr>
          <p:cNvSpPr/>
          <p:nvPr/>
        </p:nvSpPr>
        <p:spPr>
          <a:xfrm>
            <a:off x="2509092" y="1972923"/>
            <a:ext cx="77599" cy="77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7FDAED5-8B0D-BA40-BB02-C7C8826941D8}"/>
              </a:ext>
            </a:extLst>
          </p:cNvPr>
          <p:cNvSpPr/>
          <p:nvPr/>
        </p:nvSpPr>
        <p:spPr>
          <a:xfrm rot="7713843" flipV="1">
            <a:off x="2394990" y="1953713"/>
            <a:ext cx="566953" cy="529467"/>
          </a:xfrm>
          <a:prstGeom prst="arc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E201BA-D64D-E947-8BA1-5583CE93C79A}"/>
              </a:ext>
            </a:extLst>
          </p:cNvPr>
          <p:cNvSpPr/>
          <p:nvPr/>
        </p:nvSpPr>
        <p:spPr>
          <a:xfrm>
            <a:off x="2509092" y="2437165"/>
            <a:ext cx="77599" cy="7759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4E3F422-64C3-2D43-9CE6-4E4C0BACF5C0}"/>
              </a:ext>
            </a:extLst>
          </p:cNvPr>
          <p:cNvSpPr/>
          <p:nvPr/>
        </p:nvSpPr>
        <p:spPr>
          <a:xfrm rot="7973556" flipH="1">
            <a:off x="2124756" y="1960749"/>
            <a:ext cx="616481" cy="606424"/>
          </a:xfrm>
          <a:prstGeom prst="arc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4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</p:spTree>
    <p:extLst>
      <p:ext uri="{BB962C8B-B14F-4D97-AF65-F5344CB8AC3E}">
        <p14:creationId xmlns:p14="http://schemas.microsoft.com/office/powerpoint/2010/main" val="134567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40E3C2-47BC-9B49-825E-7B47B65EFF68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A1E222BA-392C-2C48-8954-65C27F6FDFDE}"/>
              </a:ext>
            </a:extLst>
          </p:cNvPr>
          <p:cNvSpPr/>
          <p:nvPr/>
        </p:nvSpPr>
        <p:spPr>
          <a:xfrm>
            <a:off x="2753958" y="2086984"/>
            <a:ext cx="1882588" cy="2926080"/>
          </a:xfrm>
          <a:prstGeom prst="circularArrow">
            <a:avLst>
              <a:gd name="adj1" fmla="val 4085"/>
              <a:gd name="adj2" fmla="val 1757308"/>
              <a:gd name="adj3" fmla="val 14805842"/>
              <a:gd name="adj4" fmla="val 17156098"/>
              <a:gd name="adj5" fmla="val 121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548640" y="2771869"/>
            <a:ext cx="2205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2A12A-5431-EB49-9095-48BE6C8052A1}"/>
              </a:ext>
            </a:extLst>
          </p:cNvPr>
          <p:cNvSpPr txBox="1"/>
          <p:nvPr/>
        </p:nvSpPr>
        <p:spPr>
          <a:xfrm>
            <a:off x="8207829" y="1926771"/>
            <a:ext cx="3689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 path to current position</a:t>
            </a:r>
          </a:p>
          <a:p>
            <a:endParaRPr lang="en-US" dirty="0"/>
          </a:p>
          <a:p>
            <a:r>
              <a:rPr lang="en-US" dirty="0"/>
              <a:t>use a path accumulator</a:t>
            </a:r>
          </a:p>
          <a:p>
            <a:endParaRPr lang="en-US" dirty="0"/>
          </a:p>
          <a:p>
            <a:r>
              <a:rPr lang="en-US" dirty="0"/>
              <a:t>fail when a cycle is detected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8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F2607-5E6F-65EE-68E5-796DD59D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309"/>
            <a:ext cx="7772400" cy="5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9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690B7D3-81DD-D043-90D0-5CCD9FF48225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2961CF-84AA-3E4A-ADE7-B98A14057F8C}"/>
              </a:ext>
            </a:extLst>
          </p:cNvPr>
          <p:cNvCxnSpPr>
            <a:cxnSpLocks/>
          </p:cNvCxnSpPr>
          <p:nvPr/>
        </p:nvCxnSpPr>
        <p:spPr>
          <a:xfrm flipH="1" flipV="1">
            <a:off x="4475180" y="3554180"/>
            <a:ext cx="1" cy="865351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518B4AC-EC55-8F6B-EA02-61050A1EB6C9}"/>
              </a:ext>
            </a:extLst>
          </p:cNvPr>
          <p:cNvGrpSpPr/>
          <p:nvPr/>
        </p:nvGrpSpPr>
        <p:grpSpPr>
          <a:xfrm>
            <a:off x="3984813" y="2256929"/>
            <a:ext cx="490370" cy="1294355"/>
            <a:chOff x="3984813" y="2256929"/>
            <a:chExt cx="490370" cy="129435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3F9969-D2D4-8F41-B223-D26661E05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5183" y="2680138"/>
              <a:ext cx="0" cy="87114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08D7C18-B964-CA4D-95FE-BBC334E88840}"/>
                </a:ext>
              </a:extLst>
            </p:cNvPr>
            <p:cNvCxnSpPr>
              <a:cxnSpLocks/>
            </p:cNvCxnSpPr>
            <p:nvPr/>
          </p:nvCxnSpPr>
          <p:spPr>
            <a:xfrm>
              <a:off x="3984813" y="2680138"/>
              <a:ext cx="490369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256F52B-0EB9-AE4E-8958-F8F524D32C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4813" y="2256929"/>
              <a:ext cx="0" cy="42320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60C0CE-FACD-554B-B573-ADDEBE343778}"/>
              </a:ext>
            </a:extLst>
          </p:cNvPr>
          <p:cNvSpPr txBox="1"/>
          <p:nvPr/>
        </p:nvSpPr>
        <p:spPr>
          <a:xfrm>
            <a:off x="8255391" y="1200509"/>
            <a:ext cx="290260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Period 1 –</a:t>
            </a:r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up to cycle detection</a:t>
            </a:r>
          </a:p>
          <a:p>
            <a:pPr algn="ctr"/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A582-3576-2F44-8C06-B5E4E388A315}"/>
              </a:ext>
            </a:extLst>
          </p:cNvPr>
          <p:cNvCxnSpPr>
            <a:cxnSpLocks/>
          </p:cNvCxnSpPr>
          <p:nvPr/>
        </p:nvCxnSpPr>
        <p:spPr>
          <a:xfrm>
            <a:off x="4475182" y="4399878"/>
            <a:ext cx="0" cy="423134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FD44C4-2960-5242-897A-BE709B12D0FA}"/>
              </a:ext>
            </a:extLst>
          </p:cNvPr>
          <p:cNvCxnSpPr>
            <a:cxnSpLocks/>
          </p:cNvCxnSpPr>
          <p:nvPr/>
        </p:nvCxnSpPr>
        <p:spPr>
          <a:xfrm flipV="1">
            <a:off x="3984813" y="1428974"/>
            <a:ext cx="0" cy="8279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CEFEBB-C0A2-E041-9AE2-908D4C978743}"/>
              </a:ext>
            </a:extLst>
          </p:cNvPr>
          <p:cNvCxnSpPr>
            <a:cxnSpLocks/>
          </p:cNvCxnSpPr>
          <p:nvPr/>
        </p:nvCxnSpPr>
        <p:spPr>
          <a:xfrm flipH="1">
            <a:off x="3169025" y="4823012"/>
            <a:ext cx="130615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58450B-1839-E545-AA34-AE399B677515}"/>
              </a:ext>
            </a:extLst>
          </p:cNvPr>
          <p:cNvCxnSpPr>
            <a:cxnSpLocks/>
          </p:cNvCxnSpPr>
          <p:nvPr/>
        </p:nvCxnSpPr>
        <p:spPr>
          <a:xfrm flipV="1">
            <a:off x="3201683" y="2246043"/>
            <a:ext cx="0" cy="25769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504C25-56BB-7345-9C52-2A778A5051EF}"/>
              </a:ext>
            </a:extLst>
          </p:cNvPr>
          <p:cNvCxnSpPr>
            <a:cxnSpLocks/>
          </p:cNvCxnSpPr>
          <p:nvPr/>
        </p:nvCxnSpPr>
        <p:spPr>
          <a:xfrm flipH="1">
            <a:off x="3190798" y="2256929"/>
            <a:ext cx="79401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D447165-DC8F-1720-A349-8451555E20B8}"/>
              </a:ext>
            </a:extLst>
          </p:cNvPr>
          <p:cNvCxnSpPr>
            <a:cxnSpLocks/>
          </p:cNvCxnSpPr>
          <p:nvPr/>
        </p:nvCxnSpPr>
        <p:spPr>
          <a:xfrm flipH="1">
            <a:off x="3201683" y="1455026"/>
            <a:ext cx="79401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52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20273</TotalTime>
  <Words>1884</Words>
  <Application>Microsoft Macintosh PowerPoint</Application>
  <PresentationFormat>Widescreen</PresentationFormat>
  <Paragraphs>404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Monaco</vt:lpstr>
      <vt:lpstr>Office Theme</vt:lpstr>
      <vt:lpstr>Lecture 21</vt:lpstr>
      <vt:lpstr>5 maze functions in 2+ lectures  (+ 2 more for later)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Directed Graphs</vt:lpstr>
      <vt:lpstr>PowerPoint Presentation</vt:lpstr>
      <vt:lpstr>5 maze functions in 2 days  (+ 2 more for later)</vt:lpstr>
      <vt:lpstr>Lecture 22</vt:lpstr>
      <vt:lpstr>5 maze functions in 2 days  (+ 2 more for later)</vt:lpstr>
      <vt:lpstr>PowerPoint Presentation</vt:lpstr>
      <vt:lpstr>PowerPoint Presentation</vt:lpstr>
      <vt:lpstr>5 maze functions in 2 days  (+ 2 more for later)</vt:lpstr>
      <vt:lpstr>PowerPoint Presentation</vt:lpstr>
      <vt:lpstr>PowerPoint Presentation</vt:lpstr>
      <vt:lpstr>5 maze functions in 2 days  (+ 2 more for later)</vt:lpstr>
      <vt:lpstr>PowerPoint Presentation</vt:lpstr>
      <vt:lpstr>PowerPoint Presentation</vt:lpstr>
      <vt:lpstr>5 maze functions in 2 days  (+ 2 more for later)</vt:lpstr>
      <vt:lpstr>Lecture 23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82</cp:revision>
  <cp:lastPrinted>2023-04-06T16:01:17Z</cp:lastPrinted>
  <dcterms:created xsi:type="dcterms:W3CDTF">2018-10-29T16:01:27Z</dcterms:created>
  <dcterms:modified xsi:type="dcterms:W3CDTF">2023-11-28T05:07:03Z</dcterms:modified>
</cp:coreProperties>
</file>